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621" r:id="rId2"/>
    <p:sldId id="616" r:id="rId3"/>
    <p:sldId id="305" r:id="rId4"/>
    <p:sldId id="257" r:id="rId5"/>
    <p:sldId id="260" r:id="rId6"/>
    <p:sldId id="622" r:id="rId7"/>
    <p:sldId id="618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Bebas Neue" panose="020B0606020202050201" pitchFamily="34" charset="0"/>
      <p:regular r:id="rId13"/>
    </p:embeddedFont>
    <p:embeddedFont>
      <p:font typeface="Montserrat" panose="00000500000000000000" pitchFamily="2" charset="0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69"/>
    <a:srgbClr val="003E32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0909" autoAdjust="0"/>
  </p:normalViewPr>
  <p:slideViewPr>
    <p:cSldViewPr snapToGrid="0">
      <p:cViewPr>
        <p:scale>
          <a:sx n="100" d="100"/>
          <a:sy n="100" d="100"/>
        </p:scale>
        <p:origin x="1856" y="10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2024-06-01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2024-06-01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8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We don’t want to throw away all this valuable data, therefore</a:t>
            </a:r>
          </a:p>
          <a:p>
            <a:r>
              <a:rPr lang="en-ZA" altLang="ko-KR" dirty="0"/>
              <a:t>Easy for birders, but can go deep</a:t>
            </a:r>
          </a:p>
          <a:p>
            <a:r>
              <a:rPr lang="en-ZA" altLang="ko-KR" dirty="0"/>
              <a:t>Even more all in one place for conservationists!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2024-06-01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2024-06-01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2024-06-01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2024-06-01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0"/>
            <a:ext cx="3533775" cy="68580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3013502"/>
            <a:ext cx="3533775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Vision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2699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48005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21387-3266-390D-6C12-971ADF266466}"/>
              </a:ext>
            </a:extLst>
          </p:cNvPr>
          <p:cNvSpPr/>
          <p:nvPr/>
        </p:nvSpPr>
        <p:spPr>
          <a:xfrm flipH="1">
            <a:off x="43052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Grow the bird watching community in South Africa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ECB877-D63C-7F86-9695-56098B40F6D7}"/>
              </a:ext>
            </a:extLst>
          </p:cNvPr>
          <p:cNvSpPr/>
          <p:nvPr/>
        </p:nvSpPr>
        <p:spPr>
          <a:xfrm flipH="1">
            <a:off x="41767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Grow Birding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01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7353298" y="2916855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07A4B7-ABFE-44BA-6385-99E9884DE916}"/>
              </a:ext>
            </a:extLst>
          </p:cNvPr>
          <p:cNvSpPr/>
          <p:nvPr/>
        </p:nvSpPr>
        <p:spPr>
          <a:xfrm flipH="1">
            <a:off x="68579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Make it easier to not only find birds but also learn about them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C3C99-32E7-513B-7778-54868FD5ACA2}"/>
              </a:ext>
            </a:extLst>
          </p:cNvPr>
          <p:cNvSpPr/>
          <p:nvPr/>
        </p:nvSpPr>
        <p:spPr>
          <a:xfrm flipH="1">
            <a:off x="67294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Find birds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02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99059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BFD003-56FE-FBBC-1EF6-794C72136487}"/>
              </a:ext>
            </a:extLst>
          </p:cNvPr>
          <p:cNvSpPr/>
          <p:nvPr/>
        </p:nvSpPr>
        <p:spPr>
          <a:xfrm flipH="1">
            <a:off x="9410699" y="4710579"/>
            <a:ext cx="2009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Allow conservationists to easily access and understand a large amount of data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9F8819-DF58-D509-0435-D883BF800149}"/>
              </a:ext>
            </a:extLst>
          </p:cNvPr>
          <p:cNvSpPr/>
          <p:nvPr/>
        </p:nvSpPr>
        <p:spPr>
          <a:xfrm flipH="1">
            <a:off x="8794749" y="4288304"/>
            <a:ext cx="3241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Conservation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03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BeakPeek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Calibri" panose="020F050202020403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Picture 56" descr="A white outline of binoculars&#10;&#10;Description automatically generated">
            <a:extLst>
              <a:ext uri="{FF2B5EF4-FFF2-40B4-BE49-F238E27FC236}">
                <a16:creationId xmlns:a16="http://schemas.microsoft.com/office/drawing/2014/main" id="{F2624295-FB51-95CB-C366-DFBD48E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48" y="3156201"/>
            <a:ext cx="549024" cy="54902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F7D53F5-1C5D-29A6-5089-1ED32D6BA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8887" y="3150024"/>
            <a:ext cx="507998" cy="507998"/>
          </a:xfrm>
          <a:prstGeom prst="rect">
            <a:avLst/>
          </a:prstGeom>
        </p:spPr>
      </p:pic>
      <p:pic>
        <p:nvPicPr>
          <p:cNvPr id="62" name="Picture 61" descr="A white outline of a hand with leaves&#10;&#10;Description automatically generated">
            <a:extLst>
              <a:ext uri="{FF2B5EF4-FFF2-40B4-BE49-F238E27FC236}">
                <a16:creationId xmlns:a16="http://schemas.microsoft.com/office/drawing/2014/main" id="{30C1D780-7DB6-46D7-35B5-88B8AAC29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370" y="3053420"/>
            <a:ext cx="740930" cy="7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948896F-6CBE-61CD-7B27-39E1B073C75A}"/>
              </a:ext>
            </a:extLst>
          </p:cNvPr>
          <p:cNvSpPr/>
          <p:nvPr/>
        </p:nvSpPr>
        <p:spPr>
          <a:xfrm>
            <a:off x="3086100" y="1895475"/>
            <a:ext cx="9105900" cy="4962525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7893D01F-9FC8-E1D5-B02C-F5C82B01D0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736" r="6736"/>
          <a:stretch/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2D4225-BC27-845C-DFF0-63123DF809ED}"/>
              </a:ext>
            </a:extLst>
          </p:cNvPr>
          <p:cNvSpPr txBox="1"/>
          <p:nvPr/>
        </p:nvSpPr>
        <p:spPr>
          <a:xfrm>
            <a:off x="6785209" y="575102"/>
            <a:ext cx="4702630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269"/>
                </a:solidFill>
                <a:latin typeface="+mj-lt"/>
                <a:ea typeface="Calibri" panose="020F0502020204030204" pitchFamily="34" charset="0"/>
              </a:rPr>
              <a:t>SABAP2 ISSUES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8269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6F25CB-2EA1-0708-FC6E-F7A076472D78}"/>
              </a:ext>
            </a:extLst>
          </p:cNvPr>
          <p:cNvSpPr/>
          <p:nvPr/>
        </p:nvSpPr>
        <p:spPr>
          <a:xfrm flipH="1">
            <a:off x="871537" y="4221629"/>
            <a:ext cx="1962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Calibri" panose="020F0502020204030204" pitchFamily="34" charset="0"/>
              </a:rPr>
              <a:t>Beak peek</a:t>
            </a: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Calibri" panose="020F0502020204030204" pitchFamily="34" charset="0"/>
              </a:rPr>
              <a:t>Millennium</a:t>
            </a: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Calibri" panose="020F0502020204030204" pitchFamily="34" charset="0"/>
              </a:rPr>
              <a:t>Group 22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31D116-7481-A7FE-226B-4EFE8FC4364A}"/>
              </a:ext>
            </a:extLst>
          </p:cNvPr>
          <p:cNvSpPr/>
          <p:nvPr/>
        </p:nvSpPr>
        <p:spPr>
          <a:xfrm>
            <a:off x="5113113" y="3347623"/>
            <a:ext cx="1123946" cy="11239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B01926-EA67-60C9-489B-D82FEFF01D0E}"/>
              </a:ext>
            </a:extLst>
          </p:cNvPr>
          <p:cNvSpPr/>
          <p:nvPr/>
        </p:nvSpPr>
        <p:spPr>
          <a:xfrm flipH="1">
            <a:off x="6719226" y="2633993"/>
            <a:ext cx="2720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Response time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134C3F-839B-CEA0-847B-EABF743B63E6}"/>
              </a:ext>
            </a:extLst>
          </p:cNvPr>
          <p:cNvSpPr/>
          <p:nvPr/>
        </p:nvSpPr>
        <p:spPr>
          <a:xfrm flipH="1">
            <a:off x="6719225" y="2992443"/>
            <a:ext cx="4910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SABAP2 suffers from an extremely long response time, with some pages taking more than two minutes to load on average!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0BA06B-D5F1-ED20-903B-84D426FA551E}"/>
              </a:ext>
            </a:extLst>
          </p:cNvPr>
          <p:cNvSpPr/>
          <p:nvPr/>
        </p:nvSpPr>
        <p:spPr>
          <a:xfrm flipH="1">
            <a:off x="6719225" y="4567568"/>
            <a:ext cx="46012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Complex, Scattered Information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5393CA-98E6-F50C-E29F-E5F7318BE1EC}"/>
              </a:ext>
            </a:extLst>
          </p:cNvPr>
          <p:cNvSpPr/>
          <p:nvPr/>
        </p:nvSpPr>
        <p:spPr>
          <a:xfrm flipH="1">
            <a:off x="6719225" y="4926018"/>
            <a:ext cx="49107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While insightful, the information offered by the website is overly complex and too scattered for a standard user, with no guide as to what some of the information might even mean, for example the difference between Common Species, Common Group and just Species Name.</a:t>
            </a: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white x in a circle&#10;&#10;Description automatically generated">
            <a:extLst>
              <a:ext uri="{FF2B5EF4-FFF2-40B4-BE49-F238E27FC236}">
                <a16:creationId xmlns:a16="http://schemas.microsoft.com/office/drawing/2014/main" id="{937773F9-6E63-E24C-7240-F8CE0C8BC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734" y="3523895"/>
            <a:ext cx="762705" cy="7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55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ld Life &amp; Birds - iSafiri">
            <a:extLst>
              <a:ext uri="{FF2B5EF4-FFF2-40B4-BE49-F238E27FC236}">
                <a16:creationId xmlns:a16="http://schemas.microsoft.com/office/drawing/2014/main" id="{4D870393-6D24-C24F-EE11-C52D9152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264"/>
          <a:stretch/>
        </p:blipFill>
        <p:spPr bwMode="auto">
          <a:xfrm>
            <a:off x="-45452" y="-968322"/>
            <a:ext cx="12282904" cy="888354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4EB961-418A-C7D2-A4D4-7F77B38C5A14}"/>
              </a:ext>
            </a:extLst>
          </p:cNvPr>
          <p:cNvCxnSpPr>
            <a:cxnSpLocks/>
          </p:cNvCxnSpPr>
          <p:nvPr/>
        </p:nvCxnSpPr>
        <p:spPr>
          <a:xfrm>
            <a:off x="13220700" y="468155"/>
            <a:ext cx="0" cy="676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1CD8BC-4BED-89B8-86BF-2A0062BED576}"/>
              </a:ext>
            </a:extLst>
          </p:cNvPr>
          <p:cNvSpPr/>
          <p:nvPr/>
        </p:nvSpPr>
        <p:spPr>
          <a:xfrm>
            <a:off x="3752852" y="1457326"/>
            <a:ext cx="4686298" cy="4162424"/>
          </a:xfrm>
          <a:prstGeom prst="rect">
            <a:avLst/>
          </a:prstGeom>
          <a:solidFill>
            <a:srgbClr val="0082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18025" y="2813030"/>
            <a:ext cx="3155950" cy="22057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Birders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Conservationists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Administrators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09CA8-8133-4BCD-970C-6CE0CD000E08}"/>
              </a:ext>
            </a:extLst>
          </p:cNvPr>
          <p:cNvSpPr txBox="1"/>
          <p:nvPr/>
        </p:nvSpPr>
        <p:spPr>
          <a:xfrm>
            <a:off x="3438144" y="1816567"/>
            <a:ext cx="5315712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USERS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6196BE-5C33-727E-9961-6B57BBB046D7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89BA4-6CD0-3950-C3F7-11E6D0A97D8C}"/>
              </a:ext>
            </a:extLst>
          </p:cNvPr>
          <p:cNvSpPr/>
          <p:nvPr/>
        </p:nvSpPr>
        <p:spPr>
          <a:xfrm>
            <a:off x="3752400" y="676910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7673975" y="-1925060"/>
            <a:ext cx="49149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en-ZA" altLang="ko-KR" sz="4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29000"/>
                  </a:schemeClr>
                </a:solidFill>
                <a:latin typeface="+mj-lt"/>
              </a:rPr>
              <a:t>BEakPEEK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2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CAF353-DF6E-E165-32B3-E44853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-1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69"/>
                </a:solidFill>
              </a:rPr>
              <a:t>LIVE DEMO</a:t>
            </a:r>
            <a:endParaRPr lang="ko-KR" altLang="en-US" dirty="0">
              <a:solidFill>
                <a:srgbClr val="008269"/>
              </a:solidFill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07F5AD65-9DAB-553B-250A-4070D13D9C73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768485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1A94593-4B91-6183-F556-11E46031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1016571" y="-613542"/>
            <a:ext cx="14619111" cy="82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4A22A8-D19D-A858-053D-EC49F9AEB753}"/>
              </a:ext>
            </a:extLst>
          </p:cNvPr>
          <p:cNvSpPr/>
          <p:nvPr/>
        </p:nvSpPr>
        <p:spPr>
          <a:xfrm>
            <a:off x="-6215" y="2058274"/>
            <a:ext cx="12192000" cy="4838634"/>
          </a:xfrm>
          <a:prstGeom prst="rect">
            <a:avLst/>
          </a:prstGeom>
          <a:solidFill>
            <a:srgbClr val="00826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254A66-ADF1-1560-59AF-FD9AAC77FAB0}"/>
              </a:ext>
            </a:extLst>
          </p:cNvPr>
          <p:cNvSpPr/>
          <p:nvPr/>
        </p:nvSpPr>
        <p:spPr>
          <a:xfrm>
            <a:off x="431800" y="178435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9BCA539E-7D1F-1D46-296D-898BE372CF81}"/>
              </a:ext>
            </a:extLst>
          </p:cNvPr>
          <p:cNvSpPr txBox="1">
            <a:spLocks/>
          </p:cNvSpPr>
          <p:nvPr/>
        </p:nvSpPr>
        <p:spPr>
          <a:xfrm>
            <a:off x="1527264" y="2011441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Branching Strategy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5A57035A-E4A0-B66B-C988-2144B72982D6}"/>
              </a:ext>
            </a:extLst>
          </p:cNvPr>
          <p:cNvSpPr txBox="1">
            <a:spLocks/>
          </p:cNvSpPr>
          <p:nvPr/>
        </p:nvSpPr>
        <p:spPr>
          <a:xfrm>
            <a:off x="842814" y="2676980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Simplified Version of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GitFlow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main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dev/feature/*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rgbClr val="424242"/>
                </a:solidFill>
                <a:latin typeface="Montserrat" panose="00000500000000000000" pitchFamily="2" charset="0"/>
              </a:rPr>
              <a:t>+doc/*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-release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-hotfix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Picture 5" descr="Design Patterns for Salesforce Git Branching Strategies">
            <a:extLst>
              <a:ext uri="{FF2B5EF4-FFF2-40B4-BE49-F238E27FC236}">
                <a16:creationId xmlns:a16="http://schemas.microsoft.com/office/drawing/2014/main" id="{D9A8EE82-4507-8648-4919-6AEA77D3F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99" y="4230054"/>
            <a:ext cx="4180502" cy="174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6B85D-0D5D-F9B8-1416-D1CA069E1F7F}"/>
              </a:ext>
            </a:extLst>
          </p:cNvPr>
          <p:cNvSpPr/>
          <p:nvPr/>
        </p:nvSpPr>
        <p:spPr>
          <a:xfrm>
            <a:off x="6316765" y="177800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1E606158-F9D8-9FBC-5926-70B1B65301EE}"/>
              </a:ext>
            </a:extLst>
          </p:cNvPr>
          <p:cNvSpPr txBox="1">
            <a:spLocks/>
          </p:cNvSpPr>
          <p:nvPr/>
        </p:nvSpPr>
        <p:spPr>
          <a:xfrm>
            <a:off x="7381209" y="1899216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Review Process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9" name="Title 18">
            <a:extLst>
              <a:ext uri="{FF2B5EF4-FFF2-40B4-BE49-F238E27FC236}">
                <a16:creationId xmlns:a16="http://schemas.microsoft.com/office/drawing/2014/main" id="{09B8C6F3-984A-3FEF-73D9-6DE9B447B4C7}"/>
              </a:ext>
            </a:extLst>
          </p:cNvPr>
          <p:cNvSpPr txBox="1">
            <a:spLocks/>
          </p:cNvSpPr>
          <p:nvPr/>
        </p:nvSpPr>
        <p:spPr>
          <a:xfrm>
            <a:off x="6727779" y="2607322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 A pull request needs to be made before a merge takes place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 Members ask for at least one review before completing a pull request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2E2D793-2285-11B3-433E-D8A9DF6E9DD0}"/>
              </a:ext>
            </a:extLst>
          </p:cNvPr>
          <p:cNvSpPr txBox="1">
            <a:spLocks/>
          </p:cNvSpPr>
          <p:nvPr/>
        </p:nvSpPr>
        <p:spPr>
          <a:xfrm>
            <a:off x="431800" y="464933"/>
            <a:ext cx="3994173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3848777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17381</TotalTime>
  <Words>241</Words>
  <Application>Microsoft Office PowerPoint</Application>
  <PresentationFormat>Widescreen</PresentationFormat>
  <Paragraphs>51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맑은 고딕</vt:lpstr>
      <vt:lpstr>Calibri Light</vt:lpstr>
      <vt:lpstr>Montserrat</vt:lpstr>
      <vt:lpstr>Calibri</vt:lpstr>
      <vt:lpstr>Arial</vt:lpstr>
      <vt:lpstr>Bebas Neue</vt:lpstr>
      <vt:lpstr>Office 테마</vt:lpstr>
      <vt:lpstr>BeakPeek</vt:lpstr>
      <vt:lpstr>PowerPoint Presentation</vt:lpstr>
      <vt:lpstr>PowerPoint Presentation</vt:lpstr>
      <vt:lpstr>PowerPoint Presentation</vt:lpstr>
      <vt:lpstr>LIVE DEMO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Pretorius</cp:lastModifiedBy>
  <cp:revision>51</cp:revision>
  <dcterms:created xsi:type="dcterms:W3CDTF">2019-02-04T04:34:17Z</dcterms:created>
  <dcterms:modified xsi:type="dcterms:W3CDTF">2024-06-01T19:44:51Z</dcterms:modified>
  <cp:category>www.slidemembers.com</cp:category>
</cp:coreProperties>
</file>